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63" r:id="rId5"/>
    <p:sldId id="287" r:id="rId6"/>
    <p:sldId id="283" r:id="rId7"/>
    <p:sldId id="300" r:id="rId8"/>
    <p:sldId id="307" r:id="rId9"/>
    <p:sldId id="297" r:id="rId10"/>
    <p:sldId id="299" r:id="rId11"/>
    <p:sldId id="301" r:id="rId12"/>
    <p:sldId id="325" r:id="rId13"/>
    <p:sldId id="294" r:id="rId14"/>
    <p:sldId id="295" r:id="rId15"/>
    <p:sldId id="298" r:id="rId16"/>
    <p:sldId id="302" r:id="rId17"/>
    <p:sldId id="303" r:id="rId18"/>
    <p:sldId id="326" r:id="rId19"/>
    <p:sldId id="304" r:id="rId20"/>
    <p:sldId id="305" r:id="rId21"/>
    <p:sldId id="306" r:id="rId22"/>
    <p:sldId id="309" r:id="rId23"/>
    <p:sldId id="311" r:id="rId24"/>
    <p:sldId id="312" r:id="rId25"/>
    <p:sldId id="313" r:id="rId26"/>
    <p:sldId id="308" r:id="rId27"/>
    <p:sldId id="284" r:id="rId28"/>
    <p:sldId id="314" r:id="rId29"/>
    <p:sldId id="315" r:id="rId30"/>
    <p:sldId id="316" r:id="rId31"/>
    <p:sldId id="317" r:id="rId32"/>
    <p:sldId id="318" r:id="rId33"/>
    <p:sldId id="327" r:id="rId34"/>
    <p:sldId id="328" r:id="rId35"/>
    <p:sldId id="285" r:id="rId36"/>
    <p:sldId id="290" r:id="rId37"/>
    <p:sldId id="324" r:id="rId38"/>
    <p:sldId id="320" r:id="rId39"/>
    <p:sldId id="286" r:id="rId40"/>
    <p:sldId id="321" r:id="rId41"/>
    <p:sldId id="322" r:id="rId42"/>
    <p:sldId id="323" r:id="rId43"/>
    <p:sldId id="259" r:id="rId44"/>
    <p:sldId id="277" r:id="rId45"/>
    <p:sldId id="278" r:id="rId46"/>
    <p:sldId id="280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85754" autoAdjust="0"/>
  </p:normalViewPr>
  <p:slideViewPr>
    <p:cSldViewPr snapToGrid="0">
      <p:cViewPr varScale="1">
        <p:scale>
          <a:sx n="78" d="100"/>
          <a:sy n="78" d="100"/>
        </p:scale>
        <p:origin x="103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73998F-6203-465E-9ED1-50FFAB72A1AF}" type="doc">
      <dgm:prSet loTypeId="urn:microsoft.com/office/officeart/2005/8/layout/vList5" loCatId="list" qsTypeId="urn:microsoft.com/office/officeart/2005/8/quickstyle/simple2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F83DF387-7420-41A4-BEE7-0C6DDDDDD41B}">
      <dgm:prSet/>
      <dgm:spPr/>
      <dgm:t>
        <a:bodyPr/>
        <a:lstStyle/>
        <a:p>
          <a:r>
            <a:rPr lang="en-US"/>
            <a:t>Mapping: </a:t>
          </a:r>
        </a:p>
      </dgm:t>
    </dgm:pt>
    <dgm:pt modelId="{87DAEDBB-CB4A-48C4-AADF-558661FF508D}" type="parTrans" cxnId="{506B6F35-679C-4E0E-B174-04C2D51376EF}">
      <dgm:prSet/>
      <dgm:spPr/>
      <dgm:t>
        <a:bodyPr/>
        <a:lstStyle/>
        <a:p>
          <a:endParaRPr lang="en-US"/>
        </a:p>
      </dgm:t>
    </dgm:pt>
    <dgm:pt modelId="{D3CE576D-ADC2-4446-B089-8F1F3F1A5A92}" type="sibTrans" cxnId="{506B6F35-679C-4E0E-B174-04C2D51376EF}">
      <dgm:prSet/>
      <dgm:spPr/>
      <dgm:t>
        <a:bodyPr/>
        <a:lstStyle/>
        <a:p>
          <a:endParaRPr lang="en-US"/>
        </a:p>
      </dgm:t>
    </dgm:pt>
    <dgm:pt modelId="{9F81B953-1639-4E95-B04B-27FCA55F5CB6}">
      <dgm:prSet/>
      <dgm:spPr/>
      <dgm:t>
        <a:bodyPr/>
        <a:lstStyle/>
        <a:p>
          <a:r>
            <a:rPr lang="en-US"/>
            <a:t>Apply an operation to every element in a collection</a:t>
          </a:r>
        </a:p>
      </dgm:t>
    </dgm:pt>
    <dgm:pt modelId="{07274D3A-13A9-4A52-BA2A-A4410191D57A}" type="parTrans" cxnId="{91B35869-4F1A-4E90-8D5D-0FB7271C247E}">
      <dgm:prSet/>
      <dgm:spPr/>
      <dgm:t>
        <a:bodyPr/>
        <a:lstStyle/>
        <a:p>
          <a:endParaRPr lang="en-US"/>
        </a:p>
      </dgm:t>
    </dgm:pt>
    <dgm:pt modelId="{F3DB501B-22CF-4FCF-A49B-16A758470ED9}" type="sibTrans" cxnId="{91B35869-4F1A-4E90-8D5D-0FB7271C247E}">
      <dgm:prSet/>
      <dgm:spPr/>
      <dgm:t>
        <a:bodyPr/>
        <a:lstStyle/>
        <a:p>
          <a:endParaRPr lang="en-US"/>
        </a:p>
      </dgm:t>
    </dgm:pt>
    <dgm:pt modelId="{D9181221-33DA-4627-BC49-E8706A3D7991}">
      <dgm:prSet/>
      <dgm:spPr/>
      <dgm:t>
        <a:bodyPr/>
        <a:lstStyle/>
        <a:p>
          <a:r>
            <a:rPr lang="en-US"/>
            <a:t>Filtering:</a:t>
          </a:r>
        </a:p>
      </dgm:t>
    </dgm:pt>
    <dgm:pt modelId="{884E8BE2-3D58-4D47-9D85-395B4063C7FE}" type="parTrans" cxnId="{2D7431DB-52FC-4EF4-BB16-DDE5E8A85488}">
      <dgm:prSet/>
      <dgm:spPr/>
      <dgm:t>
        <a:bodyPr/>
        <a:lstStyle/>
        <a:p>
          <a:endParaRPr lang="en-US"/>
        </a:p>
      </dgm:t>
    </dgm:pt>
    <dgm:pt modelId="{40231CD3-FAA6-4D5A-9D3C-AB1FCADE082D}" type="sibTrans" cxnId="{2D7431DB-52FC-4EF4-BB16-DDE5E8A85488}">
      <dgm:prSet/>
      <dgm:spPr/>
      <dgm:t>
        <a:bodyPr/>
        <a:lstStyle/>
        <a:p>
          <a:endParaRPr lang="en-US"/>
        </a:p>
      </dgm:t>
    </dgm:pt>
    <dgm:pt modelId="{EEF8D814-F41B-4F15-8D4E-B7E6809C517B}">
      <dgm:prSet/>
      <dgm:spPr/>
      <dgm:t>
        <a:bodyPr/>
        <a:lstStyle/>
        <a:p>
          <a:r>
            <a:rPr lang="en-US"/>
            <a:t>Get a subset of a collection</a:t>
          </a:r>
        </a:p>
      </dgm:t>
    </dgm:pt>
    <dgm:pt modelId="{68718E17-ADC5-4A90-A8AC-3A71BF3CB73B}" type="parTrans" cxnId="{C3DD2D20-51C6-4405-A29B-C024484A7AB0}">
      <dgm:prSet/>
      <dgm:spPr/>
      <dgm:t>
        <a:bodyPr/>
        <a:lstStyle/>
        <a:p>
          <a:endParaRPr lang="en-US"/>
        </a:p>
      </dgm:t>
    </dgm:pt>
    <dgm:pt modelId="{39195705-E1CC-4260-9193-1B16A655D9B0}" type="sibTrans" cxnId="{C3DD2D20-51C6-4405-A29B-C024484A7AB0}">
      <dgm:prSet/>
      <dgm:spPr/>
      <dgm:t>
        <a:bodyPr/>
        <a:lstStyle/>
        <a:p>
          <a:endParaRPr lang="en-US"/>
        </a:p>
      </dgm:t>
    </dgm:pt>
    <dgm:pt modelId="{D97B6EB6-E9ED-4C39-9ED0-EEF92B8B580C}">
      <dgm:prSet/>
      <dgm:spPr/>
      <dgm:t>
        <a:bodyPr/>
        <a:lstStyle/>
        <a:p>
          <a:r>
            <a:rPr lang="en-US"/>
            <a:t>Ternary:</a:t>
          </a:r>
        </a:p>
      </dgm:t>
    </dgm:pt>
    <dgm:pt modelId="{FD066A3B-AEBA-4FD9-8BCF-4BDC7B61B5DE}" type="parTrans" cxnId="{D7A9F740-2341-45C7-A396-8C04EED58450}">
      <dgm:prSet/>
      <dgm:spPr/>
      <dgm:t>
        <a:bodyPr/>
        <a:lstStyle/>
        <a:p>
          <a:endParaRPr lang="en-US"/>
        </a:p>
      </dgm:t>
    </dgm:pt>
    <dgm:pt modelId="{28D26DC6-4936-4A53-B92B-4DEFE5D39169}" type="sibTrans" cxnId="{D7A9F740-2341-45C7-A396-8C04EED58450}">
      <dgm:prSet/>
      <dgm:spPr/>
      <dgm:t>
        <a:bodyPr/>
        <a:lstStyle/>
        <a:p>
          <a:endParaRPr lang="en-US"/>
        </a:p>
      </dgm:t>
    </dgm:pt>
    <dgm:pt modelId="{CC86CBDA-112B-471E-A000-72D003153DE3}">
      <dgm:prSet/>
      <dgm:spPr/>
      <dgm:t>
        <a:bodyPr/>
        <a:lstStyle/>
        <a:p>
          <a:r>
            <a:rPr lang="en-US"/>
            <a:t>If..else statements in 1 line</a:t>
          </a:r>
        </a:p>
      </dgm:t>
    </dgm:pt>
    <dgm:pt modelId="{FECB9D8E-0324-4839-9E9E-597527455BFD}" type="parTrans" cxnId="{BF40293C-225D-4DC1-B184-9BFF0987C7E5}">
      <dgm:prSet/>
      <dgm:spPr/>
      <dgm:t>
        <a:bodyPr/>
        <a:lstStyle/>
        <a:p>
          <a:endParaRPr lang="en-US"/>
        </a:p>
      </dgm:t>
    </dgm:pt>
    <dgm:pt modelId="{15340177-E1BD-4B03-81D2-28D91AA0C27D}" type="sibTrans" cxnId="{BF40293C-225D-4DC1-B184-9BFF0987C7E5}">
      <dgm:prSet/>
      <dgm:spPr/>
      <dgm:t>
        <a:bodyPr/>
        <a:lstStyle/>
        <a:p>
          <a:endParaRPr lang="en-US"/>
        </a:p>
      </dgm:t>
    </dgm:pt>
    <dgm:pt modelId="{73DD3C16-7C05-4BFE-BB88-05DD3054A6D5}" type="pres">
      <dgm:prSet presAssocID="{1073998F-6203-465E-9ED1-50FFAB72A1AF}" presName="Name0" presStyleCnt="0">
        <dgm:presLayoutVars>
          <dgm:dir/>
          <dgm:animLvl val="lvl"/>
          <dgm:resizeHandles val="exact"/>
        </dgm:presLayoutVars>
      </dgm:prSet>
      <dgm:spPr/>
    </dgm:pt>
    <dgm:pt modelId="{5282E99B-23D0-4E25-96BC-5AC135E35571}" type="pres">
      <dgm:prSet presAssocID="{F83DF387-7420-41A4-BEE7-0C6DDDDDD41B}" presName="linNode" presStyleCnt="0"/>
      <dgm:spPr/>
    </dgm:pt>
    <dgm:pt modelId="{09BF786A-1354-4070-8A0A-10B112A1EB1E}" type="pres">
      <dgm:prSet presAssocID="{F83DF387-7420-41A4-BEE7-0C6DDDDDD41B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F06AA7AD-8ADE-47AB-B579-4DD72458F97D}" type="pres">
      <dgm:prSet presAssocID="{F83DF387-7420-41A4-BEE7-0C6DDDDDD41B}" presName="descendantText" presStyleLbl="alignAccFollowNode1" presStyleIdx="0" presStyleCnt="3">
        <dgm:presLayoutVars>
          <dgm:bulletEnabled val="1"/>
        </dgm:presLayoutVars>
      </dgm:prSet>
      <dgm:spPr/>
    </dgm:pt>
    <dgm:pt modelId="{6B162ED5-7FF6-491C-A5B9-85DDED5BBEFD}" type="pres">
      <dgm:prSet presAssocID="{D3CE576D-ADC2-4446-B089-8F1F3F1A5A92}" presName="sp" presStyleCnt="0"/>
      <dgm:spPr/>
    </dgm:pt>
    <dgm:pt modelId="{B1739F3B-D004-4DCA-A3D3-392A6251E260}" type="pres">
      <dgm:prSet presAssocID="{D9181221-33DA-4627-BC49-E8706A3D7991}" presName="linNode" presStyleCnt="0"/>
      <dgm:spPr/>
    </dgm:pt>
    <dgm:pt modelId="{ABDC8637-CC04-4E47-B969-4122DFA4E9DB}" type="pres">
      <dgm:prSet presAssocID="{D9181221-33DA-4627-BC49-E8706A3D7991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18DA767-4BFB-4D3D-BC8C-18E3CB98BB90}" type="pres">
      <dgm:prSet presAssocID="{D9181221-33DA-4627-BC49-E8706A3D7991}" presName="descendantText" presStyleLbl="alignAccFollowNode1" presStyleIdx="1" presStyleCnt="3">
        <dgm:presLayoutVars>
          <dgm:bulletEnabled val="1"/>
        </dgm:presLayoutVars>
      </dgm:prSet>
      <dgm:spPr/>
    </dgm:pt>
    <dgm:pt modelId="{47FEED90-012F-42A1-ADC8-E90E183A8158}" type="pres">
      <dgm:prSet presAssocID="{40231CD3-FAA6-4D5A-9D3C-AB1FCADE082D}" presName="sp" presStyleCnt="0"/>
      <dgm:spPr/>
    </dgm:pt>
    <dgm:pt modelId="{87873322-4E28-4957-9EDA-E071482E4A85}" type="pres">
      <dgm:prSet presAssocID="{D97B6EB6-E9ED-4C39-9ED0-EEF92B8B580C}" presName="linNode" presStyleCnt="0"/>
      <dgm:spPr/>
    </dgm:pt>
    <dgm:pt modelId="{A7FD214E-D354-4341-9AD4-9F846AAB5618}" type="pres">
      <dgm:prSet presAssocID="{D97B6EB6-E9ED-4C39-9ED0-EEF92B8B580C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DDFD846C-1EC4-49AD-B4B0-C15E27257E28}" type="pres">
      <dgm:prSet presAssocID="{D97B6EB6-E9ED-4C39-9ED0-EEF92B8B580C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C3DD2D20-51C6-4405-A29B-C024484A7AB0}" srcId="{D9181221-33DA-4627-BC49-E8706A3D7991}" destId="{EEF8D814-F41B-4F15-8D4E-B7E6809C517B}" srcOrd="0" destOrd="0" parTransId="{68718E17-ADC5-4A90-A8AC-3A71BF3CB73B}" sibTransId="{39195705-E1CC-4260-9193-1B16A655D9B0}"/>
    <dgm:cxn modelId="{529B5D2E-CA63-447E-9F2A-C6ECB08365A6}" type="presOf" srcId="{EEF8D814-F41B-4F15-8D4E-B7E6809C517B}" destId="{C18DA767-4BFB-4D3D-BC8C-18E3CB98BB90}" srcOrd="0" destOrd="0" presId="urn:microsoft.com/office/officeart/2005/8/layout/vList5"/>
    <dgm:cxn modelId="{506B6F35-679C-4E0E-B174-04C2D51376EF}" srcId="{1073998F-6203-465E-9ED1-50FFAB72A1AF}" destId="{F83DF387-7420-41A4-BEE7-0C6DDDDDD41B}" srcOrd="0" destOrd="0" parTransId="{87DAEDBB-CB4A-48C4-AADF-558661FF508D}" sibTransId="{D3CE576D-ADC2-4446-B089-8F1F3F1A5A92}"/>
    <dgm:cxn modelId="{BF40293C-225D-4DC1-B184-9BFF0987C7E5}" srcId="{D97B6EB6-E9ED-4C39-9ED0-EEF92B8B580C}" destId="{CC86CBDA-112B-471E-A000-72D003153DE3}" srcOrd="0" destOrd="0" parTransId="{FECB9D8E-0324-4839-9E9E-597527455BFD}" sibTransId="{15340177-E1BD-4B03-81D2-28D91AA0C27D}"/>
    <dgm:cxn modelId="{D7A9F740-2341-45C7-A396-8C04EED58450}" srcId="{1073998F-6203-465E-9ED1-50FFAB72A1AF}" destId="{D97B6EB6-E9ED-4C39-9ED0-EEF92B8B580C}" srcOrd="2" destOrd="0" parTransId="{FD066A3B-AEBA-4FD9-8BCF-4BDC7B61B5DE}" sibTransId="{28D26DC6-4936-4A53-B92B-4DEFE5D39169}"/>
    <dgm:cxn modelId="{35261F5C-2B2C-4FEB-A437-ACA03ACEA215}" type="presOf" srcId="{F83DF387-7420-41A4-BEE7-0C6DDDDDD41B}" destId="{09BF786A-1354-4070-8A0A-10B112A1EB1E}" srcOrd="0" destOrd="0" presId="urn:microsoft.com/office/officeart/2005/8/layout/vList5"/>
    <dgm:cxn modelId="{599C1167-D1BE-4E6A-B6DE-B480ADFEF91E}" type="presOf" srcId="{1073998F-6203-465E-9ED1-50FFAB72A1AF}" destId="{73DD3C16-7C05-4BFE-BB88-05DD3054A6D5}" srcOrd="0" destOrd="0" presId="urn:microsoft.com/office/officeart/2005/8/layout/vList5"/>
    <dgm:cxn modelId="{91B35869-4F1A-4E90-8D5D-0FB7271C247E}" srcId="{F83DF387-7420-41A4-BEE7-0C6DDDDDD41B}" destId="{9F81B953-1639-4E95-B04B-27FCA55F5CB6}" srcOrd="0" destOrd="0" parTransId="{07274D3A-13A9-4A52-BA2A-A4410191D57A}" sibTransId="{F3DB501B-22CF-4FCF-A49B-16A758470ED9}"/>
    <dgm:cxn modelId="{50D33C4E-A1F0-4096-A481-CA448C3DD64F}" type="presOf" srcId="{CC86CBDA-112B-471E-A000-72D003153DE3}" destId="{DDFD846C-1EC4-49AD-B4B0-C15E27257E28}" srcOrd="0" destOrd="0" presId="urn:microsoft.com/office/officeart/2005/8/layout/vList5"/>
    <dgm:cxn modelId="{3C5B794F-3523-4C40-8329-C4EA73DF5BF2}" type="presOf" srcId="{D97B6EB6-E9ED-4C39-9ED0-EEF92B8B580C}" destId="{A7FD214E-D354-4341-9AD4-9F846AAB5618}" srcOrd="0" destOrd="0" presId="urn:microsoft.com/office/officeart/2005/8/layout/vList5"/>
    <dgm:cxn modelId="{73360F71-4BF9-45C7-A1E2-E5132B4519D9}" type="presOf" srcId="{9F81B953-1639-4E95-B04B-27FCA55F5CB6}" destId="{F06AA7AD-8ADE-47AB-B579-4DD72458F97D}" srcOrd="0" destOrd="0" presId="urn:microsoft.com/office/officeart/2005/8/layout/vList5"/>
    <dgm:cxn modelId="{2D7431DB-52FC-4EF4-BB16-DDE5E8A85488}" srcId="{1073998F-6203-465E-9ED1-50FFAB72A1AF}" destId="{D9181221-33DA-4627-BC49-E8706A3D7991}" srcOrd="1" destOrd="0" parTransId="{884E8BE2-3D58-4D47-9D85-395B4063C7FE}" sibTransId="{40231CD3-FAA6-4D5A-9D3C-AB1FCADE082D}"/>
    <dgm:cxn modelId="{6AC3FFE7-01DC-4D1D-B126-19588C11D076}" type="presOf" srcId="{D9181221-33DA-4627-BC49-E8706A3D7991}" destId="{ABDC8637-CC04-4E47-B969-4122DFA4E9DB}" srcOrd="0" destOrd="0" presId="urn:microsoft.com/office/officeart/2005/8/layout/vList5"/>
    <dgm:cxn modelId="{BEA541A2-22A6-43F4-A3A9-AA1E3270B601}" type="presParOf" srcId="{73DD3C16-7C05-4BFE-BB88-05DD3054A6D5}" destId="{5282E99B-23D0-4E25-96BC-5AC135E35571}" srcOrd="0" destOrd="0" presId="urn:microsoft.com/office/officeart/2005/8/layout/vList5"/>
    <dgm:cxn modelId="{3531A413-3E76-4E50-A4A9-4664515170C6}" type="presParOf" srcId="{5282E99B-23D0-4E25-96BC-5AC135E35571}" destId="{09BF786A-1354-4070-8A0A-10B112A1EB1E}" srcOrd="0" destOrd="0" presId="urn:microsoft.com/office/officeart/2005/8/layout/vList5"/>
    <dgm:cxn modelId="{8EC625F6-2184-4BF7-BE37-015ED3E74DE4}" type="presParOf" srcId="{5282E99B-23D0-4E25-96BC-5AC135E35571}" destId="{F06AA7AD-8ADE-47AB-B579-4DD72458F97D}" srcOrd="1" destOrd="0" presId="urn:microsoft.com/office/officeart/2005/8/layout/vList5"/>
    <dgm:cxn modelId="{04E0D603-BC52-405C-B175-514B25FFA913}" type="presParOf" srcId="{73DD3C16-7C05-4BFE-BB88-05DD3054A6D5}" destId="{6B162ED5-7FF6-491C-A5B9-85DDED5BBEFD}" srcOrd="1" destOrd="0" presId="urn:microsoft.com/office/officeart/2005/8/layout/vList5"/>
    <dgm:cxn modelId="{DDDDEB70-D439-4FD7-8998-24E2ED67A347}" type="presParOf" srcId="{73DD3C16-7C05-4BFE-BB88-05DD3054A6D5}" destId="{B1739F3B-D004-4DCA-A3D3-392A6251E260}" srcOrd="2" destOrd="0" presId="urn:microsoft.com/office/officeart/2005/8/layout/vList5"/>
    <dgm:cxn modelId="{C8C5EDFB-A2DD-4C46-B527-743FE7D06571}" type="presParOf" srcId="{B1739F3B-D004-4DCA-A3D3-392A6251E260}" destId="{ABDC8637-CC04-4E47-B969-4122DFA4E9DB}" srcOrd="0" destOrd="0" presId="urn:microsoft.com/office/officeart/2005/8/layout/vList5"/>
    <dgm:cxn modelId="{A1570229-AC43-431E-BEAE-4F05EF2998A0}" type="presParOf" srcId="{B1739F3B-D004-4DCA-A3D3-392A6251E260}" destId="{C18DA767-4BFB-4D3D-BC8C-18E3CB98BB90}" srcOrd="1" destOrd="0" presId="urn:microsoft.com/office/officeart/2005/8/layout/vList5"/>
    <dgm:cxn modelId="{A170254C-3C11-4193-A274-ED08A0909BBD}" type="presParOf" srcId="{73DD3C16-7C05-4BFE-BB88-05DD3054A6D5}" destId="{47FEED90-012F-42A1-ADC8-E90E183A8158}" srcOrd="3" destOrd="0" presId="urn:microsoft.com/office/officeart/2005/8/layout/vList5"/>
    <dgm:cxn modelId="{2E9DABB6-3D84-4F9E-80AD-9D38649C3CF0}" type="presParOf" srcId="{73DD3C16-7C05-4BFE-BB88-05DD3054A6D5}" destId="{87873322-4E28-4957-9EDA-E071482E4A85}" srcOrd="4" destOrd="0" presId="urn:microsoft.com/office/officeart/2005/8/layout/vList5"/>
    <dgm:cxn modelId="{DEDB2E3F-3438-4DFB-B0CB-3431004271F3}" type="presParOf" srcId="{87873322-4E28-4957-9EDA-E071482E4A85}" destId="{A7FD214E-D354-4341-9AD4-9F846AAB5618}" srcOrd="0" destOrd="0" presId="urn:microsoft.com/office/officeart/2005/8/layout/vList5"/>
    <dgm:cxn modelId="{DA493178-8462-46AE-8400-748FBA11F1A3}" type="presParOf" srcId="{87873322-4E28-4957-9EDA-E071482E4A85}" destId="{DDFD846C-1EC4-49AD-B4B0-C15E27257E2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6AA7AD-8ADE-47AB-B579-4DD72458F97D}">
      <dsp:nvSpPr>
        <dsp:cNvPr id="0" name=""/>
        <dsp:cNvSpPr/>
      </dsp:nvSpPr>
      <dsp:spPr>
        <a:xfrm rot="5400000">
          <a:off x="2962573" y="-954843"/>
          <a:ext cx="1121829" cy="33162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Apply an operation to every element in a collection</a:t>
          </a:r>
        </a:p>
      </dsp:txBody>
      <dsp:txXfrm rot="-5400000">
        <a:off x="1865376" y="197117"/>
        <a:ext cx="3261461" cy="1012303"/>
      </dsp:txXfrm>
    </dsp:sp>
    <dsp:sp modelId="{09BF786A-1354-4070-8A0A-10B112A1EB1E}">
      <dsp:nvSpPr>
        <dsp:cNvPr id="0" name=""/>
        <dsp:cNvSpPr/>
      </dsp:nvSpPr>
      <dsp:spPr>
        <a:xfrm>
          <a:off x="0" y="2124"/>
          <a:ext cx="1865376" cy="14022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Mapping: </a:t>
          </a:r>
        </a:p>
      </dsp:txBody>
      <dsp:txXfrm>
        <a:off x="68454" y="70578"/>
        <a:ext cx="1728468" cy="1265378"/>
      </dsp:txXfrm>
    </dsp:sp>
    <dsp:sp modelId="{C18DA767-4BFB-4D3D-BC8C-18E3CB98BB90}">
      <dsp:nvSpPr>
        <dsp:cNvPr id="0" name=""/>
        <dsp:cNvSpPr/>
      </dsp:nvSpPr>
      <dsp:spPr>
        <a:xfrm rot="5400000">
          <a:off x="2962573" y="517557"/>
          <a:ext cx="1121829" cy="33162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Get a subset of a collection</a:t>
          </a:r>
        </a:p>
      </dsp:txBody>
      <dsp:txXfrm rot="-5400000">
        <a:off x="1865376" y="1669518"/>
        <a:ext cx="3261461" cy="1012303"/>
      </dsp:txXfrm>
    </dsp:sp>
    <dsp:sp modelId="{ABDC8637-CC04-4E47-B969-4122DFA4E9DB}">
      <dsp:nvSpPr>
        <dsp:cNvPr id="0" name=""/>
        <dsp:cNvSpPr/>
      </dsp:nvSpPr>
      <dsp:spPr>
        <a:xfrm>
          <a:off x="0" y="1474525"/>
          <a:ext cx="1865376" cy="14022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Filtering:</a:t>
          </a:r>
        </a:p>
      </dsp:txBody>
      <dsp:txXfrm>
        <a:off x="68454" y="1542979"/>
        <a:ext cx="1728468" cy="1265378"/>
      </dsp:txXfrm>
    </dsp:sp>
    <dsp:sp modelId="{DDFD846C-1EC4-49AD-B4B0-C15E27257E28}">
      <dsp:nvSpPr>
        <dsp:cNvPr id="0" name=""/>
        <dsp:cNvSpPr/>
      </dsp:nvSpPr>
      <dsp:spPr>
        <a:xfrm rot="5400000">
          <a:off x="2962573" y="1989957"/>
          <a:ext cx="1121829" cy="33162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If..else statements in 1 line</a:t>
          </a:r>
        </a:p>
      </dsp:txBody>
      <dsp:txXfrm rot="-5400000">
        <a:off x="1865376" y="3141918"/>
        <a:ext cx="3261461" cy="1012303"/>
      </dsp:txXfrm>
    </dsp:sp>
    <dsp:sp modelId="{A7FD214E-D354-4341-9AD4-9F846AAB5618}">
      <dsp:nvSpPr>
        <dsp:cNvPr id="0" name=""/>
        <dsp:cNvSpPr/>
      </dsp:nvSpPr>
      <dsp:spPr>
        <a:xfrm>
          <a:off x="0" y="2946926"/>
          <a:ext cx="1865376" cy="14022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Ternary:</a:t>
          </a:r>
        </a:p>
      </dsp:txBody>
      <dsp:txXfrm>
        <a:off x="68454" y="3015380"/>
        <a:ext cx="1728468" cy="1265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W3Schools Documentation does not have relative date calculation (Ex: get date 3 days ago). Need to use another resource for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82E6C8-89E3-47AE-AF87-F263AF19523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05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W3Schools Documentation does not have relative date calculation (Ex: get date 3 days ago). Need to use another resource for that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82E6C8-89E3-47AE-AF87-F263AF19523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80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tutor.com/visualize.html#code=try%3A%0A%20%20%20%20x%20%3D%20input%28'Enter%20a%20number%3A%20'%29%0A%20%20%20%20y%20%3D%20int%28x%29%0Aexcept%3A%0A%20%20%20%20print%28'Input%20not%20number'%29%0Aelse%3A%0A%20%20%20%20print%28'Entered%20number%20is',%20y%29%0Afinally%3A%0A%20%20%20%20print%28'Done'%29%0A&amp;cumulative=false&amp;curInstr=0&amp;heapPrimitives=nevernest&amp;mode=display&amp;origin=opt-frontend.js&amp;py=3&amp;rawInputLstJSON=%5B%5D&amp;textReferences=false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datetime.as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88" y="2433484"/>
            <a:ext cx="4346062" cy="1600200"/>
          </a:xfrm>
        </p:spPr>
        <p:txBody>
          <a:bodyPr anchor="b">
            <a:noAutofit/>
          </a:bodyPr>
          <a:lstStyle/>
          <a:p>
            <a:r>
              <a:rPr lang="en-US" sz="5200" dirty="0"/>
              <a:t>Errors, Modules, and Documentation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Syntax Errors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90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Syntax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Syntax Errors – Errors that occur </a:t>
            </a:r>
            <a:r>
              <a:rPr lang="en-US" sz="3200" b="1" dirty="0"/>
              <a:t>before</a:t>
            </a:r>
            <a:r>
              <a:rPr lang="en-US" sz="3200" dirty="0"/>
              <a:t> the code has run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Errors with the </a:t>
            </a:r>
            <a:br>
              <a:rPr lang="en-US" sz="3200" dirty="0"/>
            </a:br>
            <a:r>
              <a:rPr lang="en-US" sz="3200" dirty="0"/>
              <a:t>structure</a:t>
            </a:r>
            <a:br>
              <a:rPr lang="en-US" sz="3200" dirty="0"/>
            </a:br>
            <a:r>
              <a:rPr lang="en-US" sz="3200" dirty="0"/>
              <a:t>of the code or</a:t>
            </a:r>
            <a:br>
              <a:rPr lang="en-US" sz="3200" dirty="0"/>
            </a:br>
            <a:r>
              <a:rPr lang="en-US" sz="3200" dirty="0"/>
              <a:t>grammar violations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5127519" y="2476404"/>
            <a:ext cx="2408904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5127519" y="4142296"/>
            <a:ext cx="6388510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 File "(FILE LOCATION)", line 3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print(x)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^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IndentationError</a:t>
            </a:r>
            <a:r>
              <a:rPr lang="en-US" sz="2200" dirty="0">
                <a:latin typeface="Consolas" panose="020B0609020204030204" pitchFamily="49" charset="0"/>
              </a:rPr>
              <a:t>: expected an indented block after 'if' statement on line 2</a:t>
            </a:r>
          </a:p>
        </p:txBody>
      </p:sp>
    </p:spTree>
    <p:extLst>
      <p:ext uri="{BB962C8B-B14F-4D97-AF65-F5344CB8AC3E}">
        <p14:creationId xmlns:p14="http://schemas.microsoft.com/office/powerpoint/2010/main" val="3225804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Syntax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Syntax Errors – Errors that occur </a:t>
            </a:r>
            <a:r>
              <a:rPr lang="en-US" sz="3200" b="1" dirty="0"/>
              <a:t>before</a:t>
            </a:r>
            <a:r>
              <a:rPr lang="en-US" sz="3200" dirty="0"/>
              <a:t> the code has run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Missing Indentation</a:t>
            </a:r>
          </a:p>
          <a:p>
            <a:pPr>
              <a:buFontTx/>
              <a:buChar char="-"/>
            </a:pPr>
            <a:r>
              <a:rPr lang="en-US" sz="3200" dirty="0"/>
              <a:t>Missing Commas</a:t>
            </a:r>
          </a:p>
          <a:p>
            <a:pPr>
              <a:buFontTx/>
              <a:buChar char="-"/>
            </a:pPr>
            <a:r>
              <a:rPr lang="en-US" sz="3200" dirty="0"/>
              <a:t>Misspelled Words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5127519" y="2476404"/>
            <a:ext cx="2408904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5127519" y="4142296"/>
            <a:ext cx="6388510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 File "(FILE LOCATION)", line 3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print(x)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^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IndentationError</a:t>
            </a:r>
            <a:r>
              <a:rPr lang="en-US" sz="2200" dirty="0">
                <a:latin typeface="Consolas" panose="020B0609020204030204" pitchFamily="49" charset="0"/>
              </a:rPr>
              <a:t>: expected an indented block after 'if' statement on line 2</a:t>
            </a:r>
          </a:p>
        </p:txBody>
      </p:sp>
    </p:spTree>
    <p:extLst>
      <p:ext uri="{BB962C8B-B14F-4D97-AF65-F5344CB8AC3E}">
        <p14:creationId xmlns:p14="http://schemas.microsoft.com/office/powerpoint/2010/main" val="983266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Syntax Errors – Errors that occur </a:t>
            </a:r>
            <a:r>
              <a:rPr lang="en-US" sz="3200" b="1" dirty="0"/>
              <a:t>before</a:t>
            </a:r>
            <a:r>
              <a:rPr lang="en-US" sz="3200" dirty="0"/>
              <a:t> the code has run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Missing Indentation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Missing Commas</a:t>
            </a:r>
          </a:p>
          <a:p>
            <a:pPr>
              <a:buFontTx/>
              <a:buChar char="-"/>
            </a:pPr>
            <a:r>
              <a:rPr lang="en-US" sz="3200" dirty="0"/>
              <a:t>Misspelled Words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5127519" y="2907291"/>
            <a:ext cx="3564198" cy="523220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5127519" y="4142296"/>
            <a:ext cx="6388510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 File "(FILE LOCATION)", line 1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</a:rPr>
              <a:t>my_list</a:t>
            </a:r>
            <a:r>
              <a:rPr lang="en-US" sz="2200" dirty="0">
                <a:latin typeface="Consolas" panose="020B0609020204030204" pitchFamily="49" charset="0"/>
              </a:rPr>
              <a:t> = [1 2 3]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       ^^^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SyntaxError</a:t>
            </a:r>
            <a:r>
              <a:rPr lang="en-US" sz="2200" dirty="0">
                <a:latin typeface="Consolas" panose="020B0609020204030204" pitchFamily="49" charset="0"/>
              </a:rPr>
              <a:t>: invalid syntax. Perhaps you forgot a comma?</a:t>
            </a:r>
          </a:p>
        </p:txBody>
      </p:sp>
    </p:spTree>
    <p:extLst>
      <p:ext uri="{BB962C8B-B14F-4D97-AF65-F5344CB8AC3E}">
        <p14:creationId xmlns:p14="http://schemas.microsoft.com/office/powerpoint/2010/main" val="2133474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Syntax Errors – Errors that occur </a:t>
            </a:r>
            <a:r>
              <a:rPr lang="en-US" sz="3200" b="1" dirty="0"/>
              <a:t>before</a:t>
            </a:r>
            <a:r>
              <a:rPr lang="en-US" sz="3200" dirty="0"/>
              <a:t> the code has run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Missing Indentation</a:t>
            </a:r>
          </a:p>
          <a:p>
            <a:pPr>
              <a:buFontTx/>
              <a:buChar char="-"/>
            </a:pPr>
            <a:r>
              <a:rPr lang="en-US" sz="3200" dirty="0"/>
              <a:t>Missing Commas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Misspelled Words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5127519" y="2476404"/>
            <a:ext cx="3564198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fro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5127519" y="4142296"/>
            <a:ext cx="6388510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 File "(FILE LOCATION)", line 2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</a:rPr>
              <a:t>fro</a:t>
            </a:r>
            <a:r>
              <a:rPr lang="en-US" sz="2200" dirty="0">
                <a:latin typeface="Consolas" panose="020B0609020204030204" pitchFamily="49" charset="0"/>
              </a:rPr>
              <a:t> x in </a:t>
            </a:r>
            <a:r>
              <a:rPr lang="en-US" sz="2200" dirty="0" err="1">
                <a:latin typeface="Consolas" panose="020B0609020204030204" pitchFamily="49" charset="0"/>
              </a:rPr>
              <a:t>my_list</a:t>
            </a:r>
            <a:r>
              <a:rPr lang="en-US" sz="2200" dirty="0">
                <a:latin typeface="Consolas" panose="020B0609020204030204" pitchFamily="49" charset="0"/>
              </a:rPr>
              <a:t>: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^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SyntaxError</a:t>
            </a:r>
            <a:r>
              <a:rPr lang="en-US" sz="2200" dirty="0">
                <a:latin typeface="Consolas" panose="020B0609020204030204" pitchFamily="49" charset="0"/>
              </a:rPr>
              <a:t>: invalid syntax</a:t>
            </a:r>
          </a:p>
        </p:txBody>
      </p:sp>
    </p:spTree>
    <p:extLst>
      <p:ext uri="{BB962C8B-B14F-4D97-AF65-F5344CB8AC3E}">
        <p14:creationId xmlns:p14="http://schemas.microsoft.com/office/powerpoint/2010/main" val="4028589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3A3F33-2894-1B2D-7F2B-0B6067A63E13}"/>
              </a:ext>
            </a:extLst>
          </p:cNvPr>
          <p:cNvSpPr txBox="1"/>
          <p:nvPr/>
        </p:nvSpPr>
        <p:spPr>
          <a:xfrm>
            <a:off x="838200" y="4142296"/>
            <a:ext cx="3564198" cy="523220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Reading an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Syntax Errors often tell you what line they occur near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They may even give recommendations on how to fix them!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573F1D-D9D9-D031-4FD4-A1D74DC93471}"/>
              </a:ext>
            </a:extLst>
          </p:cNvPr>
          <p:cNvSpPr txBox="1"/>
          <p:nvPr/>
        </p:nvSpPr>
        <p:spPr>
          <a:xfrm>
            <a:off x="5127519" y="4142296"/>
            <a:ext cx="6388510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 File "(FILE LOCATION)",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</a:rPr>
              <a:t>line 1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</a:rPr>
              <a:t>my_list</a:t>
            </a:r>
            <a:r>
              <a:rPr lang="en-US" sz="2200" dirty="0">
                <a:latin typeface="Consolas" panose="020B0609020204030204" pitchFamily="49" charset="0"/>
              </a:rPr>
              <a:t> = [1 2 3]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       ^^^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SyntaxError</a:t>
            </a:r>
            <a:r>
              <a:rPr lang="en-US" sz="2200" dirty="0">
                <a:latin typeface="Consolas" panose="020B0609020204030204" pitchFamily="49" charset="0"/>
              </a:rPr>
              <a:t>: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</a:rPr>
              <a:t>invalid syntax. Perhaps you forgot a comma?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B69141-9A80-425B-1E3F-64592CF96269}"/>
              </a:ext>
            </a:extLst>
          </p:cNvPr>
          <p:cNvSpPr/>
          <p:nvPr/>
        </p:nvSpPr>
        <p:spPr>
          <a:xfrm>
            <a:off x="5127518" y="5131686"/>
            <a:ext cx="6388509" cy="7957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5F66EE-4493-1791-6FB2-BAFA91E8A1A9}"/>
              </a:ext>
            </a:extLst>
          </p:cNvPr>
          <p:cNvSpPr/>
          <p:nvPr/>
        </p:nvSpPr>
        <p:spPr>
          <a:xfrm>
            <a:off x="9035846" y="4142296"/>
            <a:ext cx="1032387" cy="4621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B2DFC1-36C2-DB2E-5D41-29BD4C0950CF}"/>
              </a:ext>
            </a:extLst>
          </p:cNvPr>
          <p:cNvSpPr txBox="1"/>
          <p:nvPr/>
        </p:nvSpPr>
        <p:spPr>
          <a:xfrm>
            <a:off x="838200" y="5004070"/>
            <a:ext cx="356419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Note: Line numbers can be wrong. You may have to check around the line to find the error.</a:t>
            </a:r>
          </a:p>
        </p:txBody>
      </p:sp>
    </p:spTree>
    <p:extLst>
      <p:ext uri="{BB962C8B-B14F-4D97-AF65-F5344CB8AC3E}">
        <p14:creationId xmlns:p14="http://schemas.microsoft.com/office/powerpoint/2010/main" val="403675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Runtime Errors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32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Runtime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Runtime Errors – Errors that occur </a:t>
            </a:r>
            <a:r>
              <a:rPr lang="en-US" sz="3200" b="1" dirty="0"/>
              <a:t>while the code is running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Errors in preforming</a:t>
            </a:r>
            <a:br>
              <a:rPr lang="en-US" sz="3200" dirty="0"/>
            </a:br>
            <a:r>
              <a:rPr lang="en-US" sz="3200" dirty="0"/>
              <a:t>actions, code says to</a:t>
            </a:r>
            <a:br>
              <a:rPr lang="en-US" sz="3200" dirty="0"/>
            </a:br>
            <a:r>
              <a:rPr lang="en-US" sz="3200" dirty="0"/>
              <a:t>do something python</a:t>
            </a:r>
            <a:br>
              <a:rPr lang="en-US" sz="3200" dirty="0"/>
            </a:br>
            <a:r>
              <a:rPr lang="en-US" sz="3200" dirty="0"/>
              <a:t>can’t do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4866967" y="2476404"/>
            <a:ext cx="6388509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x_num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x_num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4866967" y="4512178"/>
            <a:ext cx="7049729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Enter a number: </a:t>
            </a:r>
            <a:r>
              <a:rPr lang="en-US" sz="2200" dirty="0" err="1">
                <a:latin typeface="Consolas" panose="020B0609020204030204" pitchFamily="49" charset="0"/>
              </a:rPr>
              <a:t>abc</a:t>
            </a:r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 File "(FILE LOCATION)", line 2, in &lt;module&gt;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</a:rPr>
              <a:t>x_num</a:t>
            </a:r>
            <a:r>
              <a:rPr lang="en-US" sz="2200" dirty="0">
                <a:latin typeface="Consolas" panose="020B0609020204030204" pitchFamily="49" charset="0"/>
              </a:rPr>
              <a:t> = int(x)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ValueError</a:t>
            </a:r>
            <a:r>
              <a:rPr lang="en-US" sz="2200" dirty="0">
                <a:latin typeface="Consolas" panose="020B0609020204030204" pitchFamily="49" charset="0"/>
              </a:rPr>
              <a:t>: invalid literal for int() with base 10: '</a:t>
            </a:r>
            <a:r>
              <a:rPr lang="en-US" sz="2200" dirty="0" err="1">
                <a:latin typeface="Consolas" panose="020B0609020204030204" pitchFamily="49" charset="0"/>
              </a:rPr>
              <a:t>abc</a:t>
            </a:r>
            <a:r>
              <a:rPr lang="en-US" sz="2200" dirty="0"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910175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Runtime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Runtime Errors – Errors that occur </a:t>
            </a:r>
            <a:r>
              <a:rPr lang="en-US" sz="3200" b="1" dirty="0"/>
              <a:t>while the code is running</a:t>
            </a:r>
          </a:p>
          <a:p>
            <a:pPr marL="0" indent="0">
              <a:buNone/>
            </a:pPr>
            <a:r>
              <a:rPr lang="en-US" sz="3200" dirty="0"/>
              <a:t>Caused by attempting illegal actions, but looks like valid python code</a:t>
            </a:r>
            <a:endParaRPr lang="en-US" sz="3200" b="1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Unable to Cast</a:t>
            </a:r>
          </a:p>
          <a:p>
            <a:pPr>
              <a:buFontTx/>
              <a:buChar char="-"/>
            </a:pPr>
            <a:r>
              <a:rPr lang="en-US" sz="3200" dirty="0"/>
              <a:t>Invalid Operation</a:t>
            </a:r>
          </a:p>
          <a:p>
            <a:pPr>
              <a:buFontTx/>
              <a:buChar char="-"/>
            </a:pPr>
            <a:r>
              <a:rPr lang="en-US" sz="3200" dirty="0"/>
              <a:t>Index out of Bounds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4866967" y="2889359"/>
            <a:ext cx="6388509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x_num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x_num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4866967" y="4512178"/>
            <a:ext cx="7049729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Enter a number: </a:t>
            </a:r>
            <a:r>
              <a:rPr lang="en-US" sz="2200" dirty="0" err="1">
                <a:latin typeface="Consolas" panose="020B0609020204030204" pitchFamily="49" charset="0"/>
              </a:rPr>
              <a:t>abc</a:t>
            </a:r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 File "(FILE LOCATION)", line 2, in &lt;module&gt;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</a:rPr>
              <a:t>x_num</a:t>
            </a:r>
            <a:r>
              <a:rPr lang="en-US" sz="2200" dirty="0">
                <a:latin typeface="Consolas" panose="020B0609020204030204" pitchFamily="49" charset="0"/>
              </a:rPr>
              <a:t> = int(x)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ValueError</a:t>
            </a:r>
            <a:r>
              <a:rPr lang="en-US" sz="2200" dirty="0">
                <a:latin typeface="Consolas" panose="020B0609020204030204" pitchFamily="49" charset="0"/>
              </a:rPr>
              <a:t>: invalid literal for int() with base 10: '</a:t>
            </a:r>
            <a:r>
              <a:rPr lang="en-US" sz="2200" dirty="0" err="1">
                <a:latin typeface="Consolas" panose="020B0609020204030204" pitchFamily="49" charset="0"/>
              </a:rPr>
              <a:t>abc</a:t>
            </a:r>
            <a:r>
              <a:rPr lang="en-US" sz="2200" dirty="0"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533931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Runtime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Runtime Errors – Errors that occur </a:t>
            </a:r>
            <a:r>
              <a:rPr lang="en-US" sz="3200" b="1" dirty="0"/>
              <a:t>while the code is running</a:t>
            </a:r>
          </a:p>
          <a:p>
            <a:pPr marL="0" indent="0">
              <a:buNone/>
            </a:pPr>
            <a:r>
              <a:rPr lang="en-US" sz="3200" dirty="0"/>
              <a:t>Caused by attempting illegal actions, but looks like valid python code</a:t>
            </a:r>
            <a:endParaRPr lang="en-US" sz="3200" b="1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Unable to Cast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Invalid Operation</a:t>
            </a:r>
          </a:p>
          <a:p>
            <a:pPr>
              <a:buFontTx/>
              <a:buChar char="-"/>
            </a:pPr>
            <a:r>
              <a:rPr lang="en-US" sz="3200" dirty="0"/>
              <a:t>Index out of Bounds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4866967" y="2951592"/>
            <a:ext cx="6388509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4866967" y="4512178"/>
            <a:ext cx="7049729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Enter a number: </a:t>
            </a:r>
            <a:r>
              <a:rPr lang="en-US" sz="2200" dirty="0" err="1">
                <a:latin typeface="Consolas" panose="020B0609020204030204" pitchFamily="49" charset="0"/>
              </a:rPr>
              <a:t>abc</a:t>
            </a:r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 File "(FILE LOCATION)", line 2, in &lt;module&gt;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y = x + 2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TypeError</a:t>
            </a:r>
            <a:r>
              <a:rPr lang="en-US" sz="2200" dirty="0">
                <a:latin typeface="Consolas" panose="020B0609020204030204" pitchFamily="49" charset="0"/>
              </a:rPr>
              <a:t>: can only concatenate str (not "int") to str</a:t>
            </a:r>
          </a:p>
        </p:txBody>
      </p:sp>
    </p:spTree>
    <p:extLst>
      <p:ext uri="{BB962C8B-B14F-4D97-AF65-F5344CB8AC3E}">
        <p14:creationId xmlns:p14="http://schemas.microsoft.com/office/powerpoint/2010/main" val="99302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HW5 due April 12th (next Wednesday)</a:t>
            </a:r>
          </a:p>
          <a:p>
            <a:r>
              <a:rPr lang="en-US" dirty="0"/>
              <a:t>Participation 7 due Thursday</a:t>
            </a:r>
          </a:p>
          <a:p>
            <a:r>
              <a:rPr lang="en-US" dirty="0"/>
              <a:t>Quiz 8 due Thursday</a:t>
            </a:r>
          </a:p>
          <a:p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Runtime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Runtime Errors – Errors that occur </a:t>
            </a:r>
            <a:r>
              <a:rPr lang="en-US" sz="3200" b="1" dirty="0"/>
              <a:t>while the code is running</a:t>
            </a:r>
          </a:p>
          <a:p>
            <a:pPr marL="0" indent="0">
              <a:buNone/>
            </a:pPr>
            <a:r>
              <a:rPr lang="en-US" sz="3200" dirty="0"/>
              <a:t>Caused by attempting illegal actions, but looks like valid python code</a:t>
            </a:r>
            <a:endParaRPr lang="en-US" sz="3200" b="1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Unable to Cast</a:t>
            </a:r>
          </a:p>
          <a:p>
            <a:pPr>
              <a:buFontTx/>
              <a:buChar char="-"/>
            </a:pPr>
            <a:r>
              <a:rPr lang="en-US" sz="3200" dirty="0"/>
              <a:t>Invalid Operation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Index out of Bounds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4E10A-D508-F6E2-1100-832D32D1736B}"/>
              </a:ext>
            </a:extLst>
          </p:cNvPr>
          <p:cNvSpPr txBox="1"/>
          <p:nvPr/>
        </p:nvSpPr>
        <p:spPr>
          <a:xfrm>
            <a:off x="4866967" y="2908948"/>
            <a:ext cx="7049729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A070C-120F-1737-5C7E-4A6EF4BBFD70}"/>
              </a:ext>
            </a:extLst>
          </p:cNvPr>
          <p:cNvSpPr txBox="1"/>
          <p:nvPr/>
        </p:nvSpPr>
        <p:spPr>
          <a:xfrm>
            <a:off x="4866967" y="4512178"/>
            <a:ext cx="7049729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Enter a number: 12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File "(FILE LOCATION)", line 3, in &lt;module&gt;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print(</a:t>
            </a:r>
            <a:r>
              <a:rPr lang="en-US" sz="2200" dirty="0" err="1">
                <a:latin typeface="Consolas" panose="020B0609020204030204" pitchFamily="49" charset="0"/>
              </a:rPr>
              <a:t>nums</a:t>
            </a:r>
            <a:r>
              <a:rPr lang="en-US" sz="2200" dirty="0">
                <a:latin typeface="Consolas" panose="020B0609020204030204" pitchFamily="49" charset="0"/>
              </a:rPr>
              <a:t>[x])</a:t>
            </a:r>
          </a:p>
          <a:p>
            <a:r>
              <a:rPr lang="en-US" sz="2200" dirty="0" err="1">
                <a:latin typeface="Consolas" panose="020B0609020204030204" pitchFamily="49" charset="0"/>
              </a:rPr>
              <a:t>IndexError</a:t>
            </a:r>
            <a:r>
              <a:rPr lang="en-US" sz="2200" dirty="0">
                <a:latin typeface="Consolas" panose="020B0609020204030204" pitchFamily="49" charset="0"/>
              </a:rPr>
              <a:t>: list index out of range</a:t>
            </a:r>
          </a:p>
        </p:txBody>
      </p:sp>
    </p:spTree>
    <p:extLst>
      <p:ext uri="{BB962C8B-B14F-4D97-AF65-F5344CB8AC3E}">
        <p14:creationId xmlns:p14="http://schemas.microsoft.com/office/powerpoint/2010/main" val="176037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Logic Errors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289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Logic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Logic Errors – Code runs to completion, but not as intended. Doesn’t work as expected and may produce incorrect output.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Occur while the code runs (like runtime errors), but:</a:t>
            </a:r>
          </a:p>
          <a:p>
            <a:pPr marL="0" indent="0">
              <a:buNone/>
            </a:pPr>
            <a:r>
              <a:rPr lang="en-US" sz="3200" dirty="0"/>
              <a:t>- Don’t Cause the program </a:t>
            </a:r>
            <a:br>
              <a:rPr lang="en-US" sz="3200" dirty="0"/>
            </a:br>
            <a:r>
              <a:rPr lang="en-US" sz="3200" dirty="0"/>
              <a:t>to Stop with an Exception</a:t>
            </a:r>
          </a:p>
          <a:p>
            <a:pPr marL="0" indent="0">
              <a:buNone/>
            </a:pPr>
            <a:r>
              <a:rPr lang="en-US" sz="3200" dirty="0"/>
              <a:t>- Don’t have associated </a:t>
            </a:r>
            <a:br>
              <a:rPr lang="en-US" sz="3200" dirty="0"/>
            </a:br>
            <a:r>
              <a:rPr lang="en-US" sz="3200" dirty="0"/>
              <a:t>Error Messages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CDD76-B72D-FCC0-8D29-323F1397D626}"/>
              </a:ext>
            </a:extLst>
          </p:cNvPr>
          <p:cNvSpPr txBox="1"/>
          <p:nvPr/>
        </p:nvSpPr>
        <p:spPr>
          <a:xfrm>
            <a:off x="5513438" y="4268144"/>
            <a:ext cx="6076336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doubled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Logic Error: Should be x*2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840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Logic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Logic Errors – Occur when </a:t>
            </a:r>
            <a:r>
              <a:rPr lang="en-US" sz="3200" b="1" dirty="0"/>
              <a:t>code runs</a:t>
            </a:r>
            <a:r>
              <a:rPr lang="en-US" sz="3200" dirty="0"/>
              <a:t>, but </a:t>
            </a:r>
            <a:r>
              <a:rPr lang="en-US" sz="3200" b="1" dirty="0"/>
              <a:t>doesn’t produce the desired output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Running wrong operation</a:t>
            </a:r>
          </a:p>
          <a:p>
            <a:pPr>
              <a:buFontTx/>
              <a:buChar char="-"/>
            </a:pPr>
            <a:r>
              <a:rPr lang="en-US" sz="3200" dirty="0"/>
              <a:t>Case not accounted for</a:t>
            </a:r>
          </a:p>
          <a:p>
            <a:pPr>
              <a:buFontTx/>
              <a:buChar char="-"/>
            </a:pPr>
            <a:r>
              <a:rPr lang="en-US" sz="3200" dirty="0"/>
              <a:t>Infinite Loops (when not intended)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CDD76-B72D-FCC0-8D29-323F1397D626}"/>
              </a:ext>
            </a:extLst>
          </p:cNvPr>
          <p:cNvSpPr txBox="1"/>
          <p:nvPr/>
        </p:nvSpPr>
        <p:spPr>
          <a:xfrm>
            <a:off x="5631426" y="2446907"/>
            <a:ext cx="6076336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doubled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Logic Error: Should be x*2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1138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Logic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Logic Errors – Occur when </a:t>
            </a:r>
            <a:r>
              <a:rPr lang="en-US" sz="3200" b="1" dirty="0"/>
              <a:t>code runs</a:t>
            </a:r>
            <a:r>
              <a:rPr lang="en-US" sz="3200" dirty="0"/>
              <a:t>, but </a:t>
            </a:r>
            <a:r>
              <a:rPr lang="en-US" sz="3200" b="1" dirty="0"/>
              <a:t>doesn’t produce the desired output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Running wrong operation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Case not accounted for</a:t>
            </a:r>
          </a:p>
          <a:p>
            <a:pPr>
              <a:buFontTx/>
              <a:buChar char="-"/>
            </a:pPr>
            <a:r>
              <a:rPr lang="en-US" sz="3200" dirty="0"/>
              <a:t>Infinite Loops (when not intended)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CDD76-B72D-FCC0-8D29-323F1397D626}"/>
              </a:ext>
            </a:extLst>
          </p:cNvPr>
          <p:cNvSpPr txBox="1"/>
          <p:nvPr/>
        </p:nvSpPr>
        <p:spPr>
          <a:xfrm>
            <a:off x="5702710" y="2594843"/>
            <a:ext cx="6400799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'x is 2'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'x is greater than 2'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Logic Error: x can be less than 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8944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Logic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Logic Errors – Occur when </a:t>
            </a:r>
            <a:r>
              <a:rPr lang="en-US" sz="3200" b="1" dirty="0"/>
              <a:t>code runs</a:t>
            </a:r>
            <a:r>
              <a:rPr lang="en-US" sz="3200" dirty="0"/>
              <a:t>, but </a:t>
            </a:r>
            <a:r>
              <a:rPr lang="en-US" sz="3200" b="1" dirty="0"/>
              <a:t>doesn’t produce the desired output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Running wrong operation</a:t>
            </a:r>
          </a:p>
          <a:p>
            <a:pPr>
              <a:buFontTx/>
              <a:buChar char="-"/>
            </a:pPr>
            <a:r>
              <a:rPr lang="en-US" sz="3200" dirty="0"/>
              <a:t>Case not accounted for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Infinite Loops (when not intended)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CDD76-B72D-FCC0-8D29-323F1397D626}"/>
              </a:ext>
            </a:extLst>
          </p:cNvPr>
          <p:cNvSpPr txBox="1"/>
          <p:nvPr/>
        </p:nvSpPr>
        <p:spPr>
          <a:xfrm>
            <a:off x="5702710" y="2625621"/>
            <a:ext cx="6400799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Logic Error: Infinite loop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631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 the website is a bunch of code blocks. For each code block,</a:t>
            </a:r>
          </a:p>
          <a:p>
            <a:pPr marL="0" indent="0">
              <a:buNone/>
            </a:pPr>
            <a:r>
              <a:rPr lang="en-US" sz="32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Identify if there is an error and the error category</a:t>
            </a:r>
          </a:p>
          <a:p>
            <a:pPr lvl="1"/>
            <a:r>
              <a:rPr lang="en-US" sz="2800" dirty="0"/>
              <a:t>Syntax Error</a:t>
            </a:r>
          </a:p>
          <a:p>
            <a:pPr lvl="1"/>
            <a:r>
              <a:rPr lang="en-US" sz="2800" dirty="0"/>
              <a:t>Runtime Error</a:t>
            </a:r>
          </a:p>
          <a:p>
            <a:pPr lvl="1"/>
            <a:r>
              <a:rPr lang="en-US" sz="2800" dirty="0"/>
              <a:t>Logic Error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Fix the Error</a:t>
            </a:r>
          </a:p>
        </p:txBody>
      </p:sp>
    </p:spTree>
    <p:extLst>
      <p:ext uri="{BB962C8B-B14F-4D97-AF65-F5344CB8AC3E}">
        <p14:creationId xmlns:p14="http://schemas.microsoft.com/office/powerpoint/2010/main" val="3472863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Try/Except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29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483942" cy="31195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1. Try: Code that might raise an exception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2. Except: Code that runs if an exception occurs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3. Else: Code that runs if no exception occurs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4. Finally: Code that always runs</a:t>
            </a:r>
          </a:p>
        </p:txBody>
      </p:sp>
    </p:spTree>
    <p:extLst>
      <p:ext uri="{BB962C8B-B14F-4D97-AF65-F5344CB8AC3E}">
        <p14:creationId xmlns:p14="http://schemas.microsoft.com/office/powerpoint/2010/main" val="1061993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483942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>
                <a:solidFill>
                  <a:srgbClr val="FF0000"/>
                </a:solidFill>
              </a:rPr>
              <a:t>1. Try: Code that might raise an exception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If an error occurs in this section, the code will not immediately stop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BE67B3-24BC-C7AC-C6B6-D0AB9A78DD39}"/>
              </a:ext>
            </a:extLst>
          </p:cNvPr>
          <p:cNvSpPr/>
          <p:nvPr/>
        </p:nvSpPr>
        <p:spPr>
          <a:xfrm>
            <a:off x="6096000" y="2845722"/>
            <a:ext cx="5240594" cy="11166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2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Errors/Exceptions</a:t>
            </a:r>
          </a:p>
          <a:p>
            <a:r>
              <a:rPr lang="en-US" dirty="0"/>
              <a:t>What are they, How do I use them? What types are there?</a:t>
            </a:r>
          </a:p>
          <a:p>
            <a:pPr marL="0" indent="0">
              <a:buNone/>
            </a:pPr>
            <a:r>
              <a:rPr lang="en-US" dirty="0"/>
              <a:t>Try/Except</a:t>
            </a:r>
          </a:p>
          <a:p>
            <a:r>
              <a:rPr lang="en-US" dirty="0"/>
              <a:t>How to handle errors</a:t>
            </a:r>
          </a:p>
          <a:p>
            <a:pPr marL="0" indent="0">
              <a:buNone/>
            </a:pPr>
            <a:r>
              <a:rPr lang="en-US" dirty="0"/>
              <a:t>Built-in Modules</a:t>
            </a:r>
          </a:p>
          <a:p>
            <a:r>
              <a:rPr lang="en-US" dirty="0"/>
              <a:t>Modules that exist in python</a:t>
            </a:r>
          </a:p>
          <a:p>
            <a:pPr marL="0" indent="0">
              <a:buNone/>
            </a:pPr>
            <a:r>
              <a:rPr lang="en-US" dirty="0"/>
              <a:t>Documentation</a:t>
            </a:r>
          </a:p>
          <a:p>
            <a:r>
              <a:rPr lang="en-US" dirty="0"/>
              <a:t>Learning from other resources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483942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>
                <a:solidFill>
                  <a:srgbClr val="FF0000"/>
                </a:solidFill>
              </a:rPr>
              <a:t>2. Except: Code that runs if an exception occurs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If an error occurred in the try section, this code is run (and the exception disappears)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BE67B3-24BC-C7AC-C6B6-D0AB9A78DD39}"/>
              </a:ext>
            </a:extLst>
          </p:cNvPr>
          <p:cNvSpPr/>
          <p:nvPr/>
        </p:nvSpPr>
        <p:spPr>
          <a:xfrm>
            <a:off x="6113206" y="3969043"/>
            <a:ext cx="4643284" cy="6816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104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483942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>
                <a:solidFill>
                  <a:srgbClr val="FF0000"/>
                </a:solidFill>
              </a:rPr>
              <a:t>3. Else: Code that runs if no exception occurs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This code is run </a:t>
            </a:r>
            <a:r>
              <a:rPr lang="en-US" sz="3000" b="1" dirty="0"/>
              <a:t>only </a:t>
            </a:r>
            <a:r>
              <a:rPr lang="en-US" sz="3000" dirty="0"/>
              <a:t>if no error occurred in the try section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BE67B3-24BC-C7AC-C6B6-D0AB9A78DD39}"/>
              </a:ext>
            </a:extLst>
          </p:cNvPr>
          <p:cNvSpPr/>
          <p:nvPr/>
        </p:nvSpPr>
        <p:spPr>
          <a:xfrm>
            <a:off x="6123038" y="4588475"/>
            <a:ext cx="5230762" cy="6816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855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257800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>
                <a:solidFill>
                  <a:srgbClr val="FF0000"/>
                </a:solidFill>
              </a:rPr>
              <a:t>4. Finally: Code that always runs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This code is </a:t>
            </a:r>
            <a:r>
              <a:rPr lang="en-US" sz="3000" b="1" dirty="0"/>
              <a:t>always run</a:t>
            </a:r>
            <a:r>
              <a:rPr lang="en-US" sz="3000" dirty="0"/>
              <a:t>, regardless of if an error occurs in the try, except, or else blocks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BE67B3-24BC-C7AC-C6B6-D0AB9A78DD39}"/>
              </a:ext>
            </a:extLst>
          </p:cNvPr>
          <p:cNvSpPr/>
          <p:nvPr/>
        </p:nvSpPr>
        <p:spPr>
          <a:xfrm>
            <a:off x="6123038" y="5237404"/>
            <a:ext cx="2745659" cy="751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1797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020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Try/Except catches exceptions when they occur so your code doesn’t stop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35D0F-3C42-4C08-17B0-5F5ACC8AD110}"/>
              </a:ext>
            </a:extLst>
          </p:cNvPr>
          <p:cNvSpPr txBox="1"/>
          <p:nvPr/>
        </p:nvSpPr>
        <p:spPr>
          <a:xfrm>
            <a:off x="6096000" y="2849921"/>
            <a:ext cx="5604387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'Input not number'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'Entered number is'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finally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D928C5-3555-1B2C-3930-DC262B6C7361}"/>
              </a:ext>
            </a:extLst>
          </p:cNvPr>
          <p:cNvSpPr txBox="1"/>
          <p:nvPr/>
        </p:nvSpPr>
        <p:spPr>
          <a:xfrm>
            <a:off x="8534400" y="360926"/>
            <a:ext cx="316598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Note: Else and Finally are not necessary, but Try and Except 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257800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Let’s try this code in </a:t>
            </a:r>
            <a:r>
              <a:rPr lang="en-US" sz="3000" dirty="0" err="1"/>
              <a:t>pythontutor</a:t>
            </a:r>
            <a:r>
              <a:rPr lang="en-US" sz="3000" dirty="0"/>
              <a:t> to see what’s happening: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hlinkClick r:id="rId2"/>
              </a:rPr>
              <a:t>https://pythontutor.com/visualize.html#code=try%3A%0A%20%20%20%20x%20%3D%20input%28'Enter%20a%20number%3A%20'%29%0A%20%20%20%20y%20%3D%20int%28x%29%0Aexcept%3A%0A%20%20%20%20print%28'Input%20not%20number'%29%0Aelse%3A%0A%20%20%20%20print%28'Entered%20number%20is',%20y%29%0Afinally%3A%0A%20%20%20%20print%28'Done'%29%0A&amp;cumulative=false&amp;curInstr=0&amp;heapPrimitives=nevernest&amp;mode=display&amp;origin=opt-frontend.js&amp;py=3&amp;rawInputLstJSON=%5B%5D&amp;textReferences=fals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79613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Try Except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2615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When should you use it:</a:t>
            </a:r>
          </a:p>
          <a:p>
            <a:pPr>
              <a:buFontTx/>
              <a:buChar char="-"/>
            </a:pPr>
            <a:r>
              <a:rPr lang="en-US" sz="3200" dirty="0"/>
              <a:t>If you think your code may produce and error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>
              <a:buFontTx/>
              <a:buChar char="-"/>
            </a:pPr>
            <a:r>
              <a:rPr lang="en-US" sz="3200" dirty="0"/>
              <a:t>Safely converting to a number</a:t>
            </a:r>
          </a:p>
          <a:p>
            <a:pPr>
              <a:buFontTx/>
              <a:buChar char="-"/>
            </a:pPr>
            <a:r>
              <a:rPr lang="en-US" sz="3200" dirty="0"/>
              <a:t>Always make code print something out</a:t>
            </a:r>
          </a:p>
          <a:p>
            <a:pPr>
              <a:buFontTx/>
              <a:buChar char="-"/>
            </a:pPr>
            <a:r>
              <a:rPr lang="en-US" sz="3200" dirty="0"/>
              <a:t>Prevent Runtime Errors from breaking your code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61C6B-9A49-8A99-4651-48FC073B63E7}"/>
              </a:ext>
            </a:extLst>
          </p:cNvPr>
          <p:cNvSpPr txBox="1">
            <a:spLocks/>
          </p:cNvSpPr>
          <p:nvPr/>
        </p:nvSpPr>
        <p:spPr>
          <a:xfrm>
            <a:off x="838200" y="2967586"/>
            <a:ext cx="5257800" cy="3119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747191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Built In Modules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0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07211"/>
            <a:ext cx="3723968" cy="3685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Built-in modules are modules already added to python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They have code written by other people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9017C0-B31B-A321-BD41-4ADAB90DA22C}"/>
              </a:ext>
            </a:extLst>
          </p:cNvPr>
          <p:cNvSpPr txBox="1"/>
          <p:nvPr/>
        </p:nvSpPr>
        <p:spPr>
          <a:xfrm>
            <a:off x="4640826" y="2967398"/>
            <a:ext cx="6823587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'Log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'Square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root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'Pi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pi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114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A Module is a collection of code you can use</a:t>
            </a:r>
          </a:p>
        </p:txBody>
      </p:sp>
    </p:spTree>
    <p:extLst>
      <p:ext uri="{BB962C8B-B14F-4D97-AF65-F5344CB8AC3E}">
        <p14:creationId xmlns:p14="http://schemas.microsoft.com/office/powerpoint/2010/main" val="571441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07211"/>
            <a:ext cx="3723968" cy="3685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code in a module can be used by importing it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You’ve already done this with math!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9017C0-B31B-A321-BD41-4ADAB90DA22C}"/>
              </a:ext>
            </a:extLst>
          </p:cNvPr>
          <p:cNvSpPr txBox="1"/>
          <p:nvPr/>
        </p:nvSpPr>
        <p:spPr>
          <a:xfrm>
            <a:off x="4640826" y="2967398"/>
            <a:ext cx="6823587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'Enter a number: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'Log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'Square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root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'Pi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is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pi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114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A Module is a collection of code you can use</a:t>
            </a:r>
          </a:p>
        </p:txBody>
      </p:sp>
    </p:spTree>
    <p:extLst>
      <p:ext uri="{BB962C8B-B14F-4D97-AF65-F5344CB8AC3E}">
        <p14:creationId xmlns:p14="http://schemas.microsoft.com/office/powerpoint/2010/main" val="3384476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PPrint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07211"/>
            <a:ext cx="3723968" cy="3685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It allows you to print dictionaries (and other types) nicely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Try it out! Modify the </a:t>
            </a:r>
            <a:r>
              <a:rPr lang="en-US" sz="3200" dirty="0" err="1"/>
              <a:t>dict</a:t>
            </a:r>
            <a:r>
              <a:rPr lang="en-US" sz="3200" dirty="0"/>
              <a:t> and see how the output changes!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9017C0-B31B-A321-BD41-4ADAB90DA22C}"/>
              </a:ext>
            </a:extLst>
          </p:cNvPr>
          <p:cNvSpPr txBox="1"/>
          <p:nvPr/>
        </p:nvSpPr>
        <p:spPr>
          <a:xfrm>
            <a:off x="4847303" y="2514343"/>
            <a:ext cx="6823587" cy="378565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pprint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'John'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favorite_numbers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favorite_colors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'red'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'blue'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'green'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pprint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553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err="1"/>
              <a:t>Pprint</a:t>
            </a:r>
            <a:r>
              <a:rPr lang="en-US" sz="3200" dirty="0"/>
              <a:t> (Pretty Print) is a module built-in to python</a:t>
            </a:r>
          </a:p>
        </p:txBody>
      </p:sp>
    </p:spTree>
    <p:extLst>
      <p:ext uri="{BB962C8B-B14F-4D97-AF65-F5344CB8AC3E}">
        <p14:creationId xmlns:p14="http://schemas.microsoft.com/office/powerpoint/2010/main" val="41925307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032" y="1333501"/>
            <a:ext cx="4750158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Documentation and Datetime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18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Documentation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423104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Information about modules (and python in general) is stored online. This information is called </a:t>
            </a:r>
            <a:r>
              <a:rPr lang="en-US" sz="3200" b="1" dirty="0"/>
              <a:t>documentation</a:t>
            </a:r>
          </a:p>
          <a:p>
            <a:pPr marL="0" indent="0">
              <a:buNone/>
            </a:pPr>
            <a:r>
              <a:rPr lang="en-US" sz="3200" dirty="0"/>
              <a:t>Some trustworthy sources are:</a:t>
            </a:r>
          </a:p>
          <a:p>
            <a:pPr>
              <a:buFontTx/>
              <a:buChar char="-"/>
            </a:pPr>
            <a:r>
              <a:rPr lang="en-US" sz="3200" dirty="0"/>
              <a:t>w3schools.com</a:t>
            </a:r>
          </a:p>
          <a:p>
            <a:pPr>
              <a:buFontTx/>
              <a:buChar char="-"/>
            </a:pPr>
            <a:r>
              <a:rPr lang="en-US" sz="3200" dirty="0"/>
              <a:t>geeksforgeeks.org</a:t>
            </a:r>
          </a:p>
          <a:p>
            <a:pPr>
              <a:buFontTx/>
              <a:buChar char="-"/>
            </a:pPr>
            <a:r>
              <a:rPr lang="en-US" sz="3200" dirty="0"/>
              <a:t>tutorialspoint.com</a:t>
            </a:r>
          </a:p>
          <a:p>
            <a:pPr>
              <a:buFontTx/>
              <a:buChar char="-"/>
            </a:pPr>
            <a:r>
              <a:rPr lang="en-US" sz="3200" dirty="0"/>
              <a:t>stackoverflow.com</a:t>
            </a:r>
          </a:p>
          <a:p>
            <a:pPr marL="0" indent="0">
              <a:buNone/>
            </a:pPr>
            <a:r>
              <a:rPr lang="en-US" sz="3200" dirty="0"/>
              <a:t>Let’s use these to learn how to use a module!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1485083-9835-5979-2BCC-0B1CFBB2D3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6" t="34256" r="8651" b="31488"/>
          <a:stretch/>
        </p:blipFill>
        <p:spPr>
          <a:xfrm>
            <a:off x="5889522" y="3428999"/>
            <a:ext cx="4945625" cy="136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79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Datetime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423104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Datetime is a built-in module that lets you do math with dates</a:t>
            </a:r>
          </a:p>
          <a:p>
            <a:pPr marL="0" indent="0">
              <a:buNone/>
            </a:pPr>
            <a:r>
              <a:rPr lang="en-US" sz="3200" dirty="0"/>
              <a:t>It can let you:</a:t>
            </a:r>
          </a:p>
          <a:p>
            <a:pPr>
              <a:buFontTx/>
              <a:buChar char="-"/>
            </a:pPr>
            <a:r>
              <a:rPr lang="en-US" sz="3200" dirty="0"/>
              <a:t>Get the current date</a:t>
            </a:r>
          </a:p>
          <a:p>
            <a:pPr>
              <a:buFontTx/>
              <a:buChar char="-"/>
            </a:pPr>
            <a:r>
              <a:rPr lang="en-US" sz="3200" dirty="0"/>
              <a:t>Find How many days it has been since January 1st</a:t>
            </a:r>
          </a:p>
          <a:p>
            <a:pPr>
              <a:buFontTx/>
              <a:buChar char="-"/>
            </a:pPr>
            <a:r>
              <a:rPr lang="en-US" sz="3200" dirty="0"/>
              <a:t>Print out how many days have passed</a:t>
            </a:r>
          </a:p>
          <a:p>
            <a:pPr marL="0" indent="0">
              <a:buNone/>
            </a:pPr>
            <a:br>
              <a:rPr lang="en-US" sz="3200" dirty="0"/>
            </a:br>
            <a:r>
              <a:rPr lang="en-US" sz="3200" dirty="0"/>
              <a:t>Let’s use the following documentation to learn about module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w3schools.com/python/python_datetime.asp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472217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Datetime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48ECEC-F9FC-A619-D34B-ED5BB689C85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86884" cy="4231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Sometimes a single resource doesn’t have all the information you would need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try to find out what day it was 61 days ago!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Try Searching: “python datetime days ago”</a:t>
            </a:r>
          </a:p>
        </p:txBody>
      </p:sp>
    </p:spTree>
    <p:extLst>
      <p:ext uri="{BB962C8B-B14F-4D97-AF65-F5344CB8AC3E}">
        <p14:creationId xmlns:p14="http://schemas.microsoft.com/office/powerpoint/2010/main" val="22417484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Use datetime and documentation to: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Get the current date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Find out the day of the week 61 weeks ago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Print out the day of the week!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you are stuck, try looking up how to do it!</a:t>
            </a:r>
          </a:p>
          <a:p>
            <a:pPr marL="0" indent="0">
              <a:buNone/>
            </a:pPr>
            <a:r>
              <a:rPr lang="en-US" sz="3200" dirty="0"/>
              <a:t>Googling format: “Python {</a:t>
            </a:r>
            <a:r>
              <a:rPr lang="en-US" sz="3200" dirty="0" err="1"/>
              <a:t>my_problem</a:t>
            </a:r>
            <a:r>
              <a:rPr lang="en-US" sz="3200" dirty="0"/>
              <a:t>}”</a:t>
            </a:r>
          </a:p>
        </p:txBody>
      </p:sp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Errors/Exceptions</a:t>
            </a:r>
          </a:p>
          <a:p>
            <a:pPr lvl="1"/>
            <a:r>
              <a:rPr lang="en-US" dirty="0"/>
              <a:t>3 Types of Errors: Syntax, Runtime, Logic</a:t>
            </a:r>
          </a:p>
          <a:p>
            <a:pPr lvl="1"/>
            <a:r>
              <a:rPr lang="en-US" dirty="0"/>
              <a:t>Exceptions are the text that appears when an error occurs</a:t>
            </a:r>
          </a:p>
          <a:p>
            <a:r>
              <a:rPr lang="en-US" dirty="0"/>
              <a:t>Try/Except</a:t>
            </a:r>
          </a:p>
          <a:p>
            <a:pPr lvl="1"/>
            <a:r>
              <a:rPr lang="en-US" dirty="0"/>
              <a:t>Prevent your code from stopping when you encounter an exception</a:t>
            </a:r>
          </a:p>
          <a:p>
            <a:r>
              <a:rPr lang="en-US" dirty="0"/>
              <a:t>Modules</a:t>
            </a:r>
          </a:p>
          <a:p>
            <a:pPr lvl="1"/>
            <a:r>
              <a:rPr lang="en-US" dirty="0"/>
              <a:t>Contain code that is not in your current file</a:t>
            </a:r>
          </a:p>
          <a:p>
            <a:pPr lvl="1"/>
            <a:r>
              <a:rPr lang="en-US" dirty="0"/>
              <a:t>Some modules are built-in to python (math, </a:t>
            </a:r>
            <a:r>
              <a:rPr lang="en-US" dirty="0" err="1"/>
              <a:t>pprint</a:t>
            </a:r>
            <a:r>
              <a:rPr lang="en-US" dirty="0"/>
              <a:t>, datetime)</a:t>
            </a:r>
          </a:p>
          <a:p>
            <a:r>
              <a:rPr lang="en-US" dirty="0"/>
              <a:t>Documentation</a:t>
            </a:r>
          </a:p>
          <a:p>
            <a:pPr lvl="1"/>
            <a:r>
              <a:rPr lang="en-US" dirty="0"/>
              <a:t>Learn about modules and python online by looking things up!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HW5 due April 12th (next Wednesday)</a:t>
            </a:r>
          </a:p>
          <a:p>
            <a:r>
              <a:rPr lang="en-US" dirty="0"/>
              <a:t>Participation 7 due Thursday</a:t>
            </a:r>
          </a:p>
          <a:p>
            <a:r>
              <a:rPr lang="en-US" dirty="0"/>
              <a:t>Quiz 8 due Thursday</a:t>
            </a:r>
          </a:p>
          <a:p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Comprehensions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7B957E-8A54-9411-1DE2-31386DF6809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9016772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0E06BD9-532D-37A4-EABB-64BBB17593DD}"/>
              </a:ext>
            </a:extLst>
          </p:cNvPr>
          <p:cNvSpPr txBox="1"/>
          <p:nvPr/>
        </p:nvSpPr>
        <p:spPr>
          <a:xfrm>
            <a:off x="6172202" y="2330676"/>
            <a:ext cx="5744495" cy="430887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times_2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ABA96C-880E-151C-7729-90D5A18C261C}"/>
              </a:ext>
            </a:extLst>
          </p:cNvPr>
          <p:cNvSpPr txBox="1"/>
          <p:nvPr/>
        </p:nvSpPr>
        <p:spPr>
          <a:xfrm>
            <a:off x="6172202" y="3533886"/>
            <a:ext cx="5744495" cy="830997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7E8A4F-BE71-A17E-7ADE-6AD0E331DA3B}"/>
              </a:ext>
            </a:extLst>
          </p:cNvPr>
          <p:cNvSpPr txBox="1"/>
          <p:nvPr/>
        </p:nvSpPr>
        <p:spPr>
          <a:xfrm>
            <a:off x="6172202" y="4858471"/>
            <a:ext cx="5744495" cy="120032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to_str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"Odd"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"Even"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785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08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3454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Sometimes, code doesn’t work. It can print out something like this.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13F02C-3D4D-7479-DED0-2D2BF8E76870}"/>
              </a:ext>
            </a:extLst>
          </p:cNvPr>
          <p:cNvSpPr txBox="1"/>
          <p:nvPr/>
        </p:nvSpPr>
        <p:spPr>
          <a:xfrm>
            <a:off x="8799870" y="2601235"/>
            <a:ext cx="2408904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9FB9DF-AFAD-6621-80F9-34D783BF89CB}"/>
              </a:ext>
            </a:extLst>
          </p:cNvPr>
          <p:cNvSpPr txBox="1"/>
          <p:nvPr/>
        </p:nvSpPr>
        <p:spPr>
          <a:xfrm>
            <a:off x="4820264" y="4232926"/>
            <a:ext cx="6388510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onsolas" panose="020B0609020204030204" pitchFamily="49" charset="0"/>
              </a:rPr>
              <a:t>IndentationError</a:t>
            </a:r>
            <a:r>
              <a:rPr lang="en-US" sz="3200" dirty="0">
                <a:latin typeface="Consolas" panose="020B0609020204030204" pitchFamily="49" charset="0"/>
              </a:rPr>
              <a:t>: expected an indented block after 'if' statement on line 2</a:t>
            </a:r>
          </a:p>
        </p:txBody>
      </p:sp>
    </p:spTree>
    <p:extLst>
      <p:ext uri="{BB962C8B-B14F-4D97-AF65-F5344CB8AC3E}">
        <p14:creationId xmlns:p14="http://schemas.microsoft.com/office/powerpoint/2010/main" val="521145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While coding, things can go wrong. When this happens, we get an </a:t>
            </a:r>
            <a:r>
              <a:rPr lang="en-US" sz="3200" b="1" dirty="0"/>
              <a:t>Error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dirty="0"/>
              <a:t>When an Error is printed out automatically,</a:t>
            </a:r>
            <a:br>
              <a:rPr lang="en-US" sz="3200" dirty="0"/>
            </a:br>
            <a:r>
              <a:rPr lang="en-US" sz="3200" dirty="0"/>
              <a:t>what we see is an</a:t>
            </a:r>
            <a:br>
              <a:rPr lang="en-US" sz="3200" dirty="0"/>
            </a:br>
            <a:r>
              <a:rPr lang="en-US" sz="3200" b="1" dirty="0"/>
              <a:t>Exception</a:t>
            </a:r>
          </a:p>
          <a:p>
            <a:pPr marL="0" indent="0">
              <a:buNone/>
            </a:pPr>
            <a:r>
              <a:rPr lang="en-US" sz="3200" dirty="0"/>
              <a:t>These are often quite</a:t>
            </a:r>
            <a:br>
              <a:rPr lang="en-US" sz="3200" dirty="0"/>
            </a:br>
            <a:r>
              <a:rPr lang="en-US" sz="3200" dirty="0"/>
              <a:t>descriptive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8236DA-265A-3FAA-2C44-3E88B6037EC6}"/>
              </a:ext>
            </a:extLst>
          </p:cNvPr>
          <p:cNvSpPr txBox="1"/>
          <p:nvPr/>
        </p:nvSpPr>
        <p:spPr>
          <a:xfrm>
            <a:off x="8799870" y="2601235"/>
            <a:ext cx="2408904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7B1D2-C19C-33E3-ECBD-8C72E29D47CA}"/>
              </a:ext>
            </a:extLst>
          </p:cNvPr>
          <p:cNvSpPr txBox="1"/>
          <p:nvPr/>
        </p:nvSpPr>
        <p:spPr>
          <a:xfrm>
            <a:off x="4820264" y="4232926"/>
            <a:ext cx="6388510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onsolas" panose="020B0609020204030204" pitchFamily="49" charset="0"/>
              </a:rPr>
              <a:t>IndentationError</a:t>
            </a:r>
            <a:r>
              <a:rPr lang="en-US" sz="3200" dirty="0">
                <a:latin typeface="Consolas" panose="020B0609020204030204" pitchFamily="49" charset="0"/>
              </a:rPr>
              <a:t>: expected an indented block after 'if' statement on line 2</a:t>
            </a:r>
          </a:p>
        </p:txBody>
      </p:sp>
    </p:spTree>
    <p:extLst>
      <p:ext uri="{BB962C8B-B14F-4D97-AF65-F5344CB8AC3E}">
        <p14:creationId xmlns:p14="http://schemas.microsoft.com/office/powerpoint/2010/main" val="273060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While coding, things can go wrong. When this happens, we get an </a:t>
            </a:r>
            <a:r>
              <a:rPr lang="en-US" sz="3200" b="1" dirty="0"/>
              <a:t>Error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dirty="0"/>
              <a:t>Errors can be categorized as:</a:t>
            </a:r>
          </a:p>
          <a:p>
            <a:r>
              <a:rPr lang="en-US" sz="3200" dirty="0"/>
              <a:t>Syntax Errors</a:t>
            </a:r>
          </a:p>
          <a:p>
            <a:r>
              <a:rPr lang="en-US" sz="3200" dirty="0"/>
              <a:t>Runtime Errors</a:t>
            </a:r>
          </a:p>
          <a:p>
            <a:r>
              <a:rPr lang="en-US" sz="3200" dirty="0"/>
              <a:t>Logic Errors</a:t>
            </a:r>
          </a:p>
          <a:p>
            <a:pPr marL="0" indent="0">
              <a:buNone/>
            </a:pPr>
            <a:endParaRPr lang="en-US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8236DA-265A-3FAA-2C44-3E88B6037EC6}"/>
              </a:ext>
            </a:extLst>
          </p:cNvPr>
          <p:cNvSpPr txBox="1"/>
          <p:nvPr/>
        </p:nvSpPr>
        <p:spPr>
          <a:xfrm>
            <a:off x="8799870" y="2601235"/>
            <a:ext cx="2408904" cy="138499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7B1D2-C19C-33E3-ECBD-8C72E29D47CA}"/>
              </a:ext>
            </a:extLst>
          </p:cNvPr>
          <p:cNvSpPr txBox="1"/>
          <p:nvPr/>
        </p:nvSpPr>
        <p:spPr>
          <a:xfrm>
            <a:off x="4820264" y="4232926"/>
            <a:ext cx="6388510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onsolas" panose="020B0609020204030204" pitchFamily="49" charset="0"/>
              </a:rPr>
              <a:t>IndentationError</a:t>
            </a:r>
            <a:r>
              <a:rPr lang="en-US" sz="3200" dirty="0">
                <a:latin typeface="Consolas" panose="020B0609020204030204" pitchFamily="49" charset="0"/>
              </a:rPr>
              <a:t>: expected an indented block after 'if' statement on line 2</a:t>
            </a:r>
          </a:p>
        </p:txBody>
      </p:sp>
    </p:spTree>
    <p:extLst>
      <p:ext uri="{BB962C8B-B14F-4D97-AF65-F5344CB8AC3E}">
        <p14:creationId xmlns:p14="http://schemas.microsoft.com/office/powerpoint/2010/main" val="410210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254</TotalTime>
  <Words>2695</Words>
  <Application>Microsoft Office PowerPoint</Application>
  <PresentationFormat>Widescreen</PresentationFormat>
  <Paragraphs>408</Paragraphs>
  <Slides>46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Consolas</vt:lpstr>
      <vt:lpstr>Office Theme</vt:lpstr>
      <vt:lpstr>Errors, Modules, and Documentation</vt:lpstr>
      <vt:lpstr>Announcement Slide</vt:lpstr>
      <vt:lpstr>Learning Goals Slide</vt:lpstr>
      <vt:lpstr>Recap</vt:lpstr>
      <vt:lpstr>Comprehensions</vt:lpstr>
      <vt:lpstr>Problem</vt:lpstr>
      <vt:lpstr>Problem</vt:lpstr>
      <vt:lpstr>Errors</vt:lpstr>
      <vt:lpstr>Errors</vt:lpstr>
      <vt:lpstr>Syntax Errors</vt:lpstr>
      <vt:lpstr>Syntax Errors</vt:lpstr>
      <vt:lpstr>Syntax Errors</vt:lpstr>
      <vt:lpstr>Errors</vt:lpstr>
      <vt:lpstr>Errors</vt:lpstr>
      <vt:lpstr>Reading an Error</vt:lpstr>
      <vt:lpstr>Runtime Errors</vt:lpstr>
      <vt:lpstr>Runtime Errors</vt:lpstr>
      <vt:lpstr>Runtime Errors</vt:lpstr>
      <vt:lpstr>Runtime Errors</vt:lpstr>
      <vt:lpstr>Runtime Errors</vt:lpstr>
      <vt:lpstr>Logic Errors</vt:lpstr>
      <vt:lpstr>Logic Errors</vt:lpstr>
      <vt:lpstr>Logic Errors</vt:lpstr>
      <vt:lpstr>Logic Errors</vt:lpstr>
      <vt:lpstr>Logic Errors</vt:lpstr>
      <vt:lpstr>Activity</vt:lpstr>
      <vt:lpstr>Try/Except</vt:lpstr>
      <vt:lpstr>Try Except</vt:lpstr>
      <vt:lpstr>Try Except</vt:lpstr>
      <vt:lpstr>Try Except</vt:lpstr>
      <vt:lpstr>Try Except</vt:lpstr>
      <vt:lpstr>Try Except</vt:lpstr>
      <vt:lpstr>Try Except</vt:lpstr>
      <vt:lpstr>Try Except</vt:lpstr>
      <vt:lpstr>Built In Modules</vt:lpstr>
      <vt:lpstr>What is a module</vt:lpstr>
      <vt:lpstr>What is a module</vt:lpstr>
      <vt:lpstr>PPrint</vt:lpstr>
      <vt:lpstr>Documentation and Datetime</vt:lpstr>
      <vt:lpstr>Documentation</vt:lpstr>
      <vt:lpstr>Datetime</vt:lpstr>
      <vt:lpstr>Datetime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5</cp:revision>
  <dcterms:created xsi:type="dcterms:W3CDTF">2023-04-03T02:57:53Z</dcterms:created>
  <dcterms:modified xsi:type="dcterms:W3CDTF">2023-04-04T15:02:03Z</dcterms:modified>
</cp:coreProperties>
</file>

<file path=docProps/thumbnail.jpeg>
</file>